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7" autoAdjust="0"/>
    <p:restoredTop sz="94660"/>
  </p:normalViewPr>
  <p:slideViewPr>
    <p:cSldViewPr snapToGrid="0">
      <p:cViewPr varScale="1">
        <p:scale>
          <a:sx n="86" d="100"/>
          <a:sy n="86" d="100"/>
        </p:scale>
        <p:origin x="20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60BD98B-5E0E-428A-9561-63B0B204214F}" type="datetimeFigureOut">
              <a:rPr lang="en-US" smtClean="0"/>
              <a:t>3/29/2023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3C536B-F140-4C1A-A243-9117E5DACD84}" type="slidenum">
              <a:rPr lang="en-US" smtClean="0"/>
              <a:t>‹#›</a:t>
            </a:fld>
            <a:endParaRPr lang="en-US" dirty="0"/>
          </a:p>
        </p:txBody>
      </p:sp>
    </p:spTree>
    <p:extLst>
      <p:ext uri="{BB962C8B-B14F-4D97-AF65-F5344CB8AC3E}">
        <p14:creationId xmlns:p14="http://schemas.microsoft.com/office/powerpoint/2010/main" val="2226042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0BD98B-5E0E-428A-9561-63B0B204214F}" type="datetimeFigureOut">
              <a:rPr lang="en-US" smtClean="0"/>
              <a:t>3/29/2023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3C536B-F140-4C1A-A243-9117E5DACD84}" type="slidenum">
              <a:rPr lang="en-US" smtClean="0"/>
              <a:t>‹#›</a:t>
            </a:fld>
            <a:endParaRPr lang="en-US" dirty="0"/>
          </a:p>
        </p:txBody>
      </p:sp>
    </p:spTree>
    <p:extLst>
      <p:ext uri="{BB962C8B-B14F-4D97-AF65-F5344CB8AC3E}">
        <p14:creationId xmlns:p14="http://schemas.microsoft.com/office/powerpoint/2010/main" val="3888584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0BD98B-5E0E-428A-9561-63B0B204214F}" type="datetimeFigureOut">
              <a:rPr lang="en-US" smtClean="0"/>
              <a:t>3/29/2023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3C536B-F140-4C1A-A243-9117E5DACD84}" type="slidenum">
              <a:rPr lang="en-US" smtClean="0"/>
              <a:t>‹#›</a:t>
            </a:fld>
            <a:endParaRPr lang="en-US" dirty="0"/>
          </a:p>
        </p:txBody>
      </p:sp>
    </p:spTree>
    <p:extLst>
      <p:ext uri="{BB962C8B-B14F-4D97-AF65-F5344CB8AC3E}">
        <p14:creationId xmlns:p14="http://schemas.microsoft.com/office/powerpoint/2010/main" val="4103605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0BD98B-5E0E-428A-9561-63B0B204214F}" type="datetimeFigureOut">
              <a:rPr lang="en-US" smtClean="0"/>
              <a:t>3/29/2023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3C536B-F140-4C1A-A243-9117E5DACD84}" type="slidenum">
              <a:rPr lang="en-US" smtClean="0"/>
              <a:t>‹#›</a:t>
            </a:fld>
            <a:endParaRPr lang="en-US" dirty="0"/>
          </a:p>
        </p:txBody>
      </p:sp>
    </p:spTree>
    <p:extLst>
      <p:ext uri="{BB962C8B-B14F-4D97-AF65-F5344CB8AC3E}">
        <p14:creationId xmlns:p14="http://schemas.microsoft.com/office/powerpoint/2010/main" val="2902704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0BD98B-5E0E-428A-9561-63B0B204214F}" type="datetimeFigureOut">
              <a:rPr lang="en-US" smtClean="0"/>
              <a:t>3/29/2023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3C536B-F140-4C1A-A243-9117E5DACD84}" type="slidenum">
              <a:rPr lang="en-US" smtClean="0"/>
              <a:t>‹#›</a:t>
            </a:fld>
            <a:endParaRPr lang="en-US" dirty="0"/>
          </a:p>
        </p:txBody>
      </p:sp>
    </p:spTree>
    <p:extLst>
      <p:ext uri="{BB962C8B-B14F-4D97-AF65-F5344CB8AC3E}">
        <p14:creationId xmlns:p14="http://schemas.microsoft.com/office/powerpoint/2010/main" val="1891319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60BD98B-5E0E-428A-9561-63B0B204214F}" type="datetimeFigureOut">
              <a:rPr lang="en-US" smtClean="0"/>
              <a:t>3/29/2023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53C536B-F140-4C1A-A243-9117E5DACD84}" type="slidenum">
              <a:rPr lang="en-US" smtClean="0"/>
              <a:t>‹#›</a:t>
            </a:fld>
            <a:endParaRPr lang="en-US" dirty="0"/>
          </a:p>
        </p:txBody>
      </p:sp>
    </p:spTree>
    <p:extLst>
      <p:ext uri="{BB962C8B-B14F-4D97-AF65-F5344CB8AC3E}">
        <p14:creationId xmlns:p14="http://schemas.microsoft.com/office/powerpoint/2010/main" val="3748975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60BD98B-5E0E-428A-9561-63B0B204214F}" type="datetimeFigureOut">
              <a:rPr lang="en-US" smtClean="0"/>
              <a:t>3/29/2023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53C536B-F140-4C1A-A243-9117E5DACD84}" type="slidenum">
              <a:rPr lang="en-US" smtClean="0"/>
              <a:t>‹#›</a:t>
            </a:fld>
            <a:endParaRPr lang="en-US" dirty="0"/>
          </a:p>
        </p:txBody>
      </p:sp>
    </p:spTree>
    <p:extLst>
      <p:ext uri="{BB962C8B-B14F-4D97-AF65-F5344CB8AC3E}">
        <p14:creationId xmlns:p14="http://schemas.microsoft.com/office/powerpoint/2010/main" val="172111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60BD98B-5E0E-428A-9561-63B0B204214F}" type="datetimeFigureOut">
              <a:rPr lang="en-US" smtClean="0"/>
              <a:t>3/29/2023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53C536B-F140-4C1A-A243-9117E5DACD84}" type="slidenum">
              <a:rPr lang="en-US" smtClean="0"/>
              <a:t>‹#›</a:t>
            </a:fld>
            <a:endParaRPr lang="en-US" dirty="0"/>
          </a:p>
        </p:txBody>
      </p:sp>
    </p:spTree>
    <p:extLst>
      <p:ext uri="{BB962C8B-B14F-4D97-AF65-F5344CB8AC3E}">
        <p14:creationId xmlns:p14="http://schemas.microsoft.com/office/powerpoint/2010/main" val="2593039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0BD98B-5E0E-428A-9561-63B0B204214F}" type="datetimeFigureOut">
              <a:rPr lang="en-US" smtClean="0"/>
              <a:t>3/29/2023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53C536B-F140-4C1A-A243-9117E5DACD84}" type="slidenum">
              <a:rPr lang="en-US" smtClean="0"/>
              <a:t>‹#›</a:t>
            </a:fld>
            <a:endParaRPr lang="en-US" dirty="0"/>
          </a:p>
        </p:txBody>
      </p:sp>
    </p:spTree>
    <p:extLst>
      <p:ext uri="{BB962C8B-B14F-4D97-AF65-F5344CB8AC3E}">
        <p14:creationId xmlns:p14="http://schemas.microsoft.com/office/powerpoint/2010/main" val="155500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60BD98B-5E0E-428A-9561-63B0B204214F}" type="datetimeFigureOut">
              <a:rPr lang="en-US" smtClean="0"/>
              <a:t>3/29/2023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53C536B-F140-4C1A-A243-9117E5DACD84}" type="slidenum">
              <a:rPr lang="en-US" smtClean="0"/>
              <a:t>‹#›</a:t>
            </a:fld>
            <a:endParaRPr lang="en-US" dirty="0"/>
          </a:p>
        </p:txBody>
      </p:sp>
    </p:spTree>
    <p:extLst>
      <p:ext uri="{BB962C8B-B14F-4D97-AF65-F5344CB8AC3E}">
        <p14:creationId xmlns:p14="http://schemas.microsoft.com/office/powerpoint/2010/main" val="1493301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60BD98B-5E0E-428A-9561-63B0B204214F}" type="datetimeFigureOut">
              <a:rPr lang="en-US" smtClean="0"/>
              <a:t>3/29/2023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53C536B-F140-4C1A-A243-9117E5DACD84}" type="slidenum">
              <a:rPr lang="en-US" smtClean="0"/>
              <a:t>‹#›</a:t>
            </a:fld>
            <a:endParaRPr lang="en-US" dirty="0"/>
          </a:p>
        </p:txBody>
      </p:sp>
    </p:spTree>
    <p:extLst>
      <p:ext uri="{BB962C8B-B14F-4D97-AF65-F5344CB8AC3E}">
        <p14:creationId xmlns:p14="http://schemas.microsoft.com/office/powerpoint/2010/main" val="4181153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560BD98B-5E0E-428A-9561-63B0B204214F}" type="datetimeFigureOut">
              <a:rPr lang="en-US" smtClean="0"/>
              <a:t>3/29/2023</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B53C536B-F140-4C1A-A243-9117E5DACD84}" type="slidenum">
              <a:rPr lang="en-US" smtClean="0"/>
              <a:t>‹#›</a:t>
            </a:fld>
            <a:endParaRPr lang="en-US" dirty="0"/>
          </a:p>
        </p:txBody>
      </p:sp>
    </p:spTree>
    <p:extLst>
      <p:ext uri="{BB962C8B-B14F-4D97-AF65-F5344CB8AC3E}">
        <p14:creationId xmlns:p14="http://schemas.microsoft.com/office/powerpoint/2010/main" val="42576582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9D0E59B-345B-E1C6-63DB-B86E322C85B9}"/>
              </a:ext>
            </a:extLst>
          </p:cNvPr>
          <p:cNvSpPr txBox="1"/>
          <p:nvPr/>
        </p:nvSpPr>
        <p:spPr>
          <a:xfrm>
            <a:off x="289931" y="200722"/>
            <a:ext cx="6278137" cy="9171742"/>
          </a:xfrm>
          <a:prstGeom prst="rect">
            <a:avLst/>
          </a:prstGeom>
          <a:noFill/>
        </p:spPr>
        <p:txBody>
          <a:bodyPr wrap="square" rtlCol="0">
            <a:spAutoFit/>
          </a:bodyPr>
          <a:lstStyle/>
          <a:p>
            <a:r>
              <a:rPr lang="en-US" dirty="0"/>
              <a:t>How to coordinate spring seeding with lawn care customers</a:t>
            </a:r>
          </a:p>
          <a:p>
            <a:endParaRPr lang="en-US" dirty="0"/>
          </a:p>
          <a:p>
            <a:r>
              <a:rPr lang="en-US" sz="1400" dirty="0"/>
              <a:t>The best practice for a homeowner that is currently using a lawn program, would be to aerate and seed in the fall, although many do choose to have the service in the spring. </a:t>
            </a:r>
          </a:p>
          <a:p>
            <a:endParaRPr lang="en-US" sz="1400" dirty="0"/>
          </a:p>
          <a:p>
            <a:r>
              <a:rPr lang="en-US" sz="1400" dirty="0"/>
              <a:t>It’s likely that our lawn care customers are highly concerned with weed and crabgrass control, unless they are on the organic program.  Aerating and seeding in the spring will greatly reduce weed and crabgrass control by restricting our window to apply the right products at the right time. </a:t>
            </a:r>
          </a:p>
          <a:p>
            <a:endParaRPr lang="en-US" sz="1400" dirty="0"/>
          </a:p>
          <a:p>
            <a:r>
              <a:rPr lang="en-US" sz="1400" dirty="0"/>
              <a:t>All crabgrass pre-emergent barriers are applied in the spring before crabgrass germination. Keep in mind that Pre-m does not stop crabgrass from germinating, but it does stop it before it emerges from the soil. The pre-m will do the same to newly germinated grass seed, therefore cannot be applied if the lawn is being seeded. </a:t>
            </a:r>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p>
          <a:p>
            <a:r>
              <a:rPr lang="en-US" sz="1400" dirty="0"/>
              <a:t>Once the new seed has germinated and been mowed twice, we can resume weed control, but it will be harder to control crabgrass by this time. </a:t>
            </a:r>
          </a:p>
          <a:p>
            <a:endParaRPr lang="en-US" sz="1400" dirty="0"/>
          </a:p>
          <a:p>
            <a:r>
              <a:rPr lang="en-US" sz="1400" dirty="0"/>
              <a:t>One widely repeated statement about aeration in the spring is that it will destroy the crabgrass barrier rendering the pre-emergent treatment useless. While it’s hard to believe that this is a myth, there are many university studies proving it to be the case.  I’ve inserted two statements below. The first from a university study the second from the pre-m label</a:t>
            </a:r>
          </a:p>
          <a:p>
            <a:endParaRPr lang="en-US" sz="1400" dirty="0"/>
          </a:p>
          <a:p>
            <a:r>
              <a:rPr lang="en-US" sz="1400" b="0" i="0" dirty="0">
                <a:solidFill>
                  <a:srgbClr val="212529"/>
                </a:solidFill>
                <a:effectLst/>
                <a:latin typeface="system-ui"/>
              </a:rPr>
              <a:t>“While most herbicide labels do not recommend aeration after preemergence herbicide application, university-conducted research has not shown an adverse effect on crabgrass control. </a:t>
            </a:r>
            <a:endParaRPr lang="en-US" sz="1400" dirty="0"/>
          </a:p>
          <a:p>
            <a:endParaRPr lang="en-US" sz="1400" dirty="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mj-lt"/>
                <a:ea typeface="+mn-ea"/>
                <a:cs typeface="+mn-cs"/>
              </a:rPr>
              <a:t>Disturbing the herbicide barrier with cultural practices such as disking may result in reduced weed control.</a:t>
            </a: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 (disking a lawn is similar to plowing).</a:t>
            </a:r>
            <a:endParaRPr kumimoji="0" lang="en-US" sz="1400" b="0" i="0" u="none" strike="noStrike" kern="1200" cap="none" spc="0" normalizeH="0" baseline="0" noProof="0" dirty="0">
              <a:ln>
                <a:noFill/>
              </a:ln>
              <a:solidFill>
                <a:prstClr val="black"/>
              </a:solidFill>
              <a:effectLst/>
              <a:uLnTx/>
              <a:uFillTx/>
              <a:latin typeface="+mj-lt"/>
              <a:ea typeface="+mn-ea"/>
              <a:cs typeface="+mn-cs"/>
            </a:endParaRPr>
          </a:p>
          <a:p>
            <a:endParaRPr lang="en-US" dirty="0"/>
          </a:p>
          <a:p>
            <a:endParaRPr lang="en-US" dirty="0"/>
          </a:p>
        </p:txBody>
      </p:sp>
      <p:pic>
        <p:nvPicPr>
          <p:cNvPr id="7" name="Picture 6">
            <a:extLst>
              <a:ext uri="{FF2B5EF4-FFF2-40B4-BE49-F238E27FC236}">
                <a16:creationId xmlns:a16="http://schemas.microsoft.com/office/drawing/2014/main" id="{59FE1765-930C-830F-AB00-E7498B809465}"/>
              </a:ext>
            </a:extLst>
          </p:cNvPr>
          <p:cNvPicPr>
            <a:picLocks noChangeAspect="1"/>
          </p:cNvPicPr>
          <p:nvPr/>
        </p:nvPicPr>
        <p:blipFill>
          <a:blip r:embed="rId2"/>
          <a:stretch>
            <a:fillRect/>
          </a:stretch>
        </p:blipFill>
        <p:spPr>
          <a:xfrm>
            <a:off x="3495910" y="3890653"/>
            <a:ext cx="2651202" cy="1283002"/>
          </a:xfrm>
          <a:prstGeom prst="rect">
            <a:avLst/>
          </a:prstGeom>
        </p:spPr>
      </p:pic>
      <p:sp>
        <p:nvSpPr>
          <p:cNvPr id="9" name="TextBox 8">
            <a:extLst>
              <a:ext uri="{FF2B5EF4-FFF2-40B4-BE49-F238E27FC236}">
                <a16:creationId xmlns:a16="http://schemas.microsoft.com/office/drawing/2014/main" id="{920E0131-63D1-3844-442C-8723802B1EBF}"/>
              </a:ext>
            </a:extLst>
          </p:cNvPr>
          <p:cNvSpPr txBox="1"/>
          <p:nvPr/>
        </p:nvSpPr>
        <p:spPr>
          <a:xfrm>
            <a:off x="289931" y="3879502"/>
            <a:ext cx="3072160" cy="1384995"/>
          </a:xfrm>
          <a:prstGeom prst="rect">
            <a:avLst/>
          </a:prstGeom>
          <a:noFill/>
        </p:spPr>
        <p:txBody>
          <a:bodyPr wrap="square">
            <a:spAutoFit/>
          </a:bodyPr>
          <a:lstStyle/>
          <a:p>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When we complete an aeration and overseeding in the spring we should make sure to update the lawn account to reflect the date completed and to alert our lawn specialist of the new seed. </a:t>
            </a:r>
            <a:endParaRPr lang="en-US" dirty="0"/>
          </a:p>
        </p:txBody>
      </p:sp>
    </p:spTree>
    <p:extLst>
      <p:ext uri="{BB962C8B-B14F-4D97-AF65-F5344CB8AC3E}">
        <p14:creationId xmlns:p14="http://schemas.microsoft.com/office/powerpoint/2010/main" val="258932722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CBB01037BA78B48B6E1F5073B77D7D2" ma:contentTypeVersion="11" ma:contentTypeDescription="Create a new document." ma:contentTypeScope="" ma:versionID="8a229d2c768b3490affaa9cf8c0e1513">
  <xsd:schema xmlns:xsd="http://www.w3.org/2001/XMLSchema" xmlns:xs="http://www.w3.org/2001/XMLSchema" xmlns:p="http://schemas.microsoft.com/office/2006/metadata/properties" xmlns:ns2="546dc373-aed5-4517-8283-9e167934c586" xmlns:ns3="5ba46085-80e2-46ac-a6b7-301659f2b3da" targetNamespace="http://schemas.microsoft.com/office/2006/metadata/properties" ma:root="true" ma:fieldsID="1ffd371232b66e0728075f59b3e6f4d8" ns2:_="" ns3:_="">
    <xsd:import namespace="546dc373-aed5-4517-8283-9e167934c586"/>
    <xsd:import namespace="5ba46085-80e2-46ac-a6b7-301659f2b3d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6dc373-aed5-4517-8283-9e167934c58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9bcb968-ed89-45dd-8441-a8c2c57f2b3f"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ba46085-80e2-46ac-a6b7-301659f2b3da"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943d54c-1e4d-44f3-a375-956f7065877a}" ma:internalName="TaxCatchAll" ma:showField="CatchAllData" ma:web="5ba46085-80e2-46ac-a6b7-301659f2b3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ba46085-80e2-46ac-a6b7-301659f2b3da" xsi:nil="true"/>
    <lcf76f155ced4ddcb4097134ff3c332f xmlns="546dc373-aed5-4517-8283-9e167934c58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FDB766D-EC20-4963-A342-DE860BF439EA}"/>
</file>

<file path=customXml/itemProps2.xml><?xml version="1.0" encoding="utf-8"?>
<ds:datastoreItem xmlns:ds="http://schemas.openxmlformats.org/officeDocument/2006/customXml" ds:itemID="{D54AD25D-1C18-40DB-9B72-86B55C259421}"/>
</file>

<file path=customXml/itemProps3.xml><?xml version="1.0" encoding="utf-8"?>
<ds:datastoreItem xmlns:ds="http://schemas.openxmlformats.org/officeDocument/2006/customXml" ds:itemID="{07525EF1-F9BE-4D06-BAF3-0675D7C84614}"/>
</file>

<file path=docProps/app.xml><?xml version="1.0" encoding="utf-8"?>
<Properties xmlns="http://schemas.openxmlformats.org/officeDocument/2006/extended-properties" xmlns:vt="http://schemas.openxmlformats.org/officeDocument/2006/docPropsVTypes">
  <Template>Office Theme 2013 - 2022</Template>
  <TotalTime>68</TotalTime>
  <Words>336</Words>
  <Application>Microsoft Office PowerPoint</Application>
  <PresentationFormat>Letter Paper (8.5x11 in)</PresentationFormat>
  <Paragraphs>22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system-ui</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Sherry Presutti</dc:creator>
  <cp:lastModifiedBy>Sherry Presutti</cp:lastModifiedBy>
  <cp:revision>1</cp:revision>
  <dcterms:created xsi:type="dcterms:W3CDTF">2023-03-29T12:37:10Z</dcterms:created>
  <dcterms:modified xsi:type="dcterms:W3CDTF">2023-03-29T13:45:11Z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0x010100CCBB01037BA78B48B6E1F5073B77D7D2</vt:lpwstr>
  </property>
  <property fmtid="{D5CDD505-2E9C-101B-9397-08002B2CF9AE}" pid="3" name="MediaServiceImageTags">
    <vt:lpwstr/>
  </property>
</Properties>
</file>